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Zen Dots" charset="1" panose="00000000000000000000"/>
      <p:regular r:id="rId24"/>
    </p:embeddedFont>
    <p:embeddedFont>
      <p:font typeface="Poppins Bold" charset="1" panose="00000800000000000000"/>
      <p:regular r:id="rId25"/>
    </p:embeddedFont>
    <p:embeddedFont>
      <p:font typeface="Poppins" charset="1" panose="00000500000000000000"/>
      <p:regular r:id="rId26"/>
    </p:embeddedFont>
    <p:embeddedFont>
      <p:font typeface="Anton" charset="1" panose="000005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sv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2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2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2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2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096" t="0" r="-14096" b="-51837"/>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19FF">
                <a:alpha val="20784"/>
              </a:srgbClr>
            </a:soli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3341031" y="1767605"/>
            <a:ext cx="11605938" cy="3061570"/>
          </a:xfrm>
          <a:prstGeom prst="rect">
            <a:avLst/>
          </a:prstGeom>
        </p:spPr>
        <p:txBody>
          <a:bodyPr anchor="t" rtlCol="false" tIns="0" lIns="0" bIns="0" rIns="0">
            <a:spAutoFit/>
          </a:bodyPr>
          <a:lstStyle/>
          <a:p>
            <a:pPr algn="ctr">
              <a:lnSpc>
                <a:spcPts val="11613"/>
              </a:lnSpc>
            </a:pPr>
            <a:r>
              <a:rPr lang="en-US" sz="12487">
                <a:solidFill>
                  <a:srgbClr val="FFFFFF"/>
                </a:solidFill>
                <a:latin typeface="Zen Dots"/>
                <a:ea typeface="Zen Dots"/>
                <a:cs typeface="Zen Dots"/>
                <a:sym typeface="Zen Dots"/>
              </a:rPr>
              <a:t>DATA SCIENCE</a:t>
            </a:r>
          </a:p>
        </p:txBody>
      </p:sp>
      <p:sp>
        <p:nvSpPr>
          <p:cNvPr name="AutoShape 7" id="7"/>
          <p:cNvSpPr/>
          <p:nvPr/>
        </p:nvSpPr>
        <p:spPr>
          <a:xfrm>
            <a:off x="1028683" y="6480560"/>
            <a:ext cx="16230600" cy="19050"/>
          </a:xfrm>
          <a:prstGeom prst="line">
            <a:avLst/>
          </a:prstGeom>
          <a:ln cap="flat" w="19050">
            <a:solidFill>
              <a:srgbClr val="FFFFFF"/>
            </a:solidFill>
            <a:prstDash val="solid"/>
            <a:headEnd type="none" len="sm" w="sm"/>
            <a:tailEnd type="none" len="sm" w="sm"/>
          </a:ln>
        </p:spPr>
      </p:sp>
      <p:grpSp>
        <p:nvGrpSpPr>
          <p:cNvPr name="Group 8" id="8"/>
          <p:cNvGrpSpPr/>
          <p:nvPr/>
        </p:nvGrpSpPr>
        <p:grpSpPr>
          <a:xfrm rot="0">
            <a:off x="1028683" y="7013132"/>
            <a:ext cx="4322482" cy="886999"/>
            <a:chOff x="0" y="0"/>
            <a:chExt cx="1138432" cy="233613"/>
          </a:xfrm>
        </p:grpSpPr>
        <p:sp>
          <p:nvSpPr>
            <p:cNvPr name="Freeform 9" id="9"/>
            <p:cNvSpPr/>
            <p:nvPr/>
          </p:nvSpPr>
          <p:spPr>
            <a:xfrm flipH="false" flipV="false" rot="0">
              <a:off x="0" y="0"/>
              <a:ext cx="1138431" cy="233613"/>
            </a:xfrm>
            <a:custGeom>
              <a:avLst/>
              <a:gdLst/>
              <a:ahLst/>
              <a:cxnLst/>
              <a:rect r="r" b="b" t="t" l="l"/>
              <a:pathLst>
                <a:path h="233613" w="1138431">
                  <a:moveTo>
                    <a:pt x="116806" y="0"/>
                  </a:moveTo>
                  <a:lnTo>
                    <a:pt x="1021625" y="0"/>
                  </a:lnTo>
                  <a:cubicBezTo>
                    <a:pt x="1086135" y="0"/>
                    <a:pt x="1138431" y="52296"/>
                    <a:pt x="1138431" y="116806"/>
                  </a:cubicBezTo>
                  <a:lnTo>
                    <a:pt x="1138431" y="116806"/>
                  </a:lnTo>
                  <a:cubicBezTo>
                    <a:pt x="1138431" y="181317"/>
                    <a:pt x="1086135" y="233613"/>
                    <a:pt x="1021625" y="233613"/>
                  </a:cubicBezTo>
                  <a:lnTo>
                    <a:pt x="116806" y="233613"/>
                  </a:lnTo>
                  <a:cubicBezTo>
                    <a:pt x="52296" y="233613"/>
                    <a:pt x="0" y="181317"/>
                    <a:pt x="0" y="116806"/>
                  </a:cubicBezTo>
                  <a:lnTo>
                    <a:pt x="0" y="116806"/>
                  </a:lnTo>
                  <a:cubicBezTo>
                    <a:pt x="0" y="52296"/>
                    <a:pt x="52296" y="0"/>
                    <a:pt x="116806" y="0"/>
                  </a:cubicBezTo>
                  <a:close/>
                </a:path>
              </a:pathLst>
            </a:custGeom>
            <a:solidFill>
              <a:srgbClr val="00FFFF"/>
            </a:solidFill>
          </p:spPr>
        </p:sp>
        <p:sp>
          <p:nvSpPr>
            <p:cNvPr name="TextBox 10" id="10"/>
            <p:cNvSpPr txBox="true"/>
            <p:nvPr/>
          </p:nvSpPr>
          <p:spPr>
            <a:xfrm>
              <a:off x="0" y="-57150"/>
              <a:ext cx="1138432" cy="290763"/>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182051" y="7090339"/>
            <a:ext cx="4073865" cy="711200"/>
          </a:xfrm>
          <a:prstGeom prst="rect">
            <a:avLst/>
          </a:prstGeom>
        </p:spPr>
        <p:txBody>
          <a:bodyPr anchor="t" rtlCol="false" tIns="0" lIns="0" bIns="0" rIns="0">
            <a:spAutoFit/>
          </a:bodyPr>
          <a:lstStyle/>
          <a:p>
            <a:pPr algn="ctr">
              <a:lnSpc>
                <a:spcPts val="2799"/>
              </a:lnSpc>
            </a:pPr>
            <a:r>
              <a:rPr lang="en-US" b="true" sz="1999" spc="3">
                <a:solidFill>
                  <a:srgbClr val="020F8D"/>
                </a:solidFill>
                <a:latin typeface="Poppins Bold"/>
                <a:ea typeface="Poppins Bold"/>
                <a:cs typeface="Poppins Bold"/>
                <a:sym typeface="Poppins Bold"/>
              </a:rPr>
              <a:t>Rakhel Franiska Tampubolon</a:t>
            </a:r>
          </a:p>
          <a:p>
            <a:pPr algn="ctr">
              <a:lnSpc>
                <a:spcPts val="2799"/>
              </a:lnSpc>
              <a:spcBef>
                <a:spcPct val="0"/>
              </a:spcBef>
            </a:pPr>
            <a:r>
              <a:rPr lang="en-US" b="true" sz="1999" spc="3">
                <a:solidFill>
                  <a:srgbClr val="020F8D"/>
                </a:solidFill>
                <a:latin typeface="Poppins Bold"/>
                <a:ea typeface="Poppins Bold"/>
                <a:cs typeface="Poppins Bold"/>
                <a:sym typeface="Poppins Bold"/>
              </a:rPr>
              <a:t>(11423058 )</a:t>
            </a:r>
          </a:p>
        </p:txBody>
      </p:sp>
      <p:sp>
        <p:nvSpPr>
          <p:cNvPr name="TextBox 12" id="12"/>
          <p:cNvSpPr txBox="true"/>
          <p:nvPr/>
        </p:nvSpPr>
        <p:spPr>
          <a:xfrm rot="0">
            <a:off x="4174545" y="4752975"/>
            <a:ext cx="10195284" cy="889701"/>
          </a:xfrm>
          <a:prstGeom prst="rect">
            <a:avLst/>
          </a:prstGeom>
        </p:spPr>
        <p:txBody>
          <a:bodyPr anchor="t" rtlCol="false" tIns="0" lIns="0" bIns="0" rIns="0">
            <a:spAutoFit/>
          </a:bodyPr>
          <a:lstStyle/>
          <a:p>
            <a:pPr algn="ctr">
              <a:lnSpc>
                <a:spcPts val="3461"/>
              </a:lnSpc>
            </a:pPr>
            <a:r>
              <a:rPr lang="en-US" sz="2472">
                <a:solidFill>
                  <a:srgbClr val="FFFFFF"/>
                </a:solidFill>
                <a:latin typeface="Poppins"/>
                <a:ea typeface="Poppins"/>
                <a:cs typeface="Poppins"/>
                <a:sym typeface="Poppins"/>
              </a:rPr>
              <a:t>Analisis Data Global Student Migration untuk Memahami Pola dan Tren Mobilitas Pelajar Internasional</a:t>
            </a:r>
          </a:p>
        </p:txBody>
      </p:sp>
      <p:sp>
        <p:nvSpPr>
          <p:cNvPr name="TextBox 13" id="13"/>
          <p:cNvSpPr txBox="true"/>
          <p:nvPr/>
        </p:nvSpPr>
        <p:spPr>
          <a:xfrm rot="0">
            <a:off x="8528202" y="9061735"/>
            <a:ext cx="1274721" cy="451551"/>
          </a:xfrm>
          <a:prstGeom prst="rect">
            <a:avLst/>
          </a:prstGeom>
        </p:spPr>
        <p:txBody>
          <a:bodyPr anchor="t" rtlCol="false" tIns="0" lIns="0" bIns="0" rIns="0">
            <a:spAutoFit/>
          </a:bodyPr>
          <a:lstStyle/>
          <a:p>
            <a:pPr algn="ctr">
              <a:lnSpc>
                <a:spcPts val="3461"/>
              </a:lnSpc>
            </a:pPr>
            <a:r>
              <a:rPr lang="en-US" sz="2472">
                <a:solidFill>
                  <a:srgbClr val="FFFFFF"/>
                </a:solidFill>
                <a:latin typeface="Poppins"/>
                <a:ea typeface="Poppins"/>
                <a:cs typeface="Poppins"/>
                <a:sym typeface="Poppins"/>
              </a:rPr>
              <a:t>-</a:t>
            </a:r>
          </a:p>
        </p:txBody>
      </p:sp>
      <p:grpSp>
        <p:nvGrpSpPr>
          <p:cNvPr name="Group 14" id="14"/>
          <p:cNvGrpSpPr/>
          <p:nvPr/>
        </p:nvGrpSpPr>
        <p:grpSpPr>
          <a:xfrm rot="0">
            <a:off x="7110946" y="7031015"/>
            <a:ext cx="4322482" cy="886999"/>
            <a:chOff x="0" y="0"/>
            <a:chExt cx="1138432" cy="233613"/>
          </a:xfrm>
        </p:grpSpPr>
        <p:sp>
          <p:nvSpPr>
            <p:cNvPr name="Freeform 15" id="15"/>
            <p:cNvSpPr/>
            <p:nvPr/>
          </p:nvSpPr>
          <p:spPr>
            <a:xfrm flipH="false" flipV="false" rot="0">
              <a:off x="0" y="0"/>
              <a:ext cx="1138431" cy="233613"/>
            </a:xfrm>
            <a:custGeom>
              <a:avLst/>
              <a:gdLst/>
              <a:ahLst/>
              <a:cxnLst/>
              <a:rect r="r" b="b" t="t" l="l"/>
              <a:pathLst>
                <a:path h="233613" w="1138431">
                  <a:moveTo>
                    <a:pt x="116806" y="0"/>
                  </a:moveTo>
                  <a:lnTo>
                    <a:pt x="1021625" y="0"/>
                  </a:lnTo>
                  <a:cubicBezTo>
                    <a:pt x="1086135" y="0"/>
                    <a:pt x="1138431" y="52296"/>
                    <a:pt x="1138431" y="116806"/>
                  </a:cubicBezTo>
                  <a:lnTo>
                    <a:pt x="1138431" y="116806"/>
                  </a:lnTo>
                  <a:cubicBezTo>
                    <a:pt x="1138431" y="181317"/>
                    <a:pt x="1086135" y="233613"/>
                    <a:pt x="1021625" y="233613"/>
                  </a:cubicBezTo>
                  <a:lnTo>
                    <a:pt x="116806" y="233613"/>
                  </a:lnTo>
                  <a:cubicBezTo>
                    <a:pt x="52296" y="233613"/>
                    <a:pt x="0" y="181317"/>
                    <a:pt x="0" y="116806"/>
                  </a:cubicBezTo>
                  <a:lnTo>
                    <a:pt x="0" y="116806"/>
                  </a:lnTo>
                  <a:cubicBezTo>
                    <a:pt x="0" y="52296"/>
                    <a:pt x="52296" y="0"/>
                    <a:pt x="116806" y="0"/>
                  </a:cubicBezTo>
                  <a:close/>
                </a:path>
              </a:pathLst>
            </a:custGeom>
            <a:solidFill>
              <a:srgbClr val="00FFFF"/>
            </a:solidFill>
          </p:spPr>
        </p:sp>
        <p:sp>
          <p:nvSpPr>
            <p:cNvPr name="TextBox 16" id="16"/>
            <p:cNvSpPr txBox="true"/>
            <p:nvPr/>
          </p:nvSpPr>
          <p:spPr>
            <a:xfrm>
              <a:off x="0" y="-57150"/>
              <a:ext cx="1138432" cy="29076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7302413" y="7108222"/>
            <a:ext cx="4073865" cy="711200"/>
          </a:xfrm>
          <a:prstGeom prst="rect">
            <a:avLst/>
          </a:prstGeom>
        </p:spPr>
        <p:txBody>
          <a:bodyPr anchor="t" rtlCol="false" tIns="0" lIns="0" bIns="0" rIns="0">
            <a:spAutoFit/>
          </a:bodyPr>
          <a:lstStyle/>
          <a:p>
            <a:pPr algn="ctr">
              <a:lnSpc>
                <a:spcPts val="2799"/>
              </a:lnSpc>
            </a:pPr>
            <a:r>
              <a:rPr lang="en-US" b="true" sz="1999" spc="3">
                <a:solidFill>
                  <a:srgbClr val="020F8D"/>
                </a:solidFill>
                <a:latin typeface="Poppins Bold"/>
                <a:ea typeface="Poppins Bold"/>
                <a:cs typeface="Poppins Bold"/>
                <a:sym typeface="Poppins Bold"/>
              </a:rPr>
              <a:t>Gracia Anggraini Manik</a:t>
            </a:r>
          </a:p>
          <a:p>
            <a:pPr algn="ctr">
              <a:lnSpc>
                <a:spcPts val="2799"/>
              </a:lnSpc>
              <a:spcBef>
                <a:spcPct val="0"/>
              </a:spcBef>
            </a:pPr>
            <a:r>
              <a:rPr lang="en-US" b="true" sz="1999" spc="3">
                <a:solidFill>
                  <a:srgbClr val="020F8D"/>
                </a:solidFill>
                <a:latin typeface="Poppins Bold"/>
                <a:ea typeface="Poppins Bold"/>
                <a:cs typeface="Poppins Bold"/>
                <a:sym typeface="Poppins Bold"/>
              </a:rPr>
              <a:t>(11423060)</a:t>
            </a:r>
          </a:p>
        </p:txBody>
      </p:sp>
      <p:grpSp>
        <p:nvGrpSpPr>
          <p:cNvPr name="Group 18" id="18"/>
          <p:cNvGrpSpPr/>
          <p:nvPr/>
        </p:nvGrpSpPr>
        <p:grpSpPr>
          <a:xfrm rot="0">
            <a:off x="12936818" y="7031015"/>
            <a:ext cx="4322482" cy="886999"/>
            <a:chOff x="0" y="0"/>
            <a:chExt cx="1138432" cy="233613"/>
          </a:xfrm>
        </p:grpSpPr>
        <p:sp>
          <p:nvSpPr>
            <p:cNvPr name="Freeform 19" id="19"/>
            <p:cNvSpPr/>
            <p:nvPr/>
          </p:nvSpPr>
          <p:spPr>
            <a:xfrm flipH="false" flipV="false" rot="0">
              <a:off x="0" y="0"/>
              <a:ext cx="1138431" cy="233613"/>
            </a:xfrm>
            <a:custGeom>
              <a:avLst/>
              <a:gdLst/>
              <a:ahLst/>
              <a:cxnLst/>
              <a:rect r="r" b="b" t="t" l="l"/>
              <a:pathLst>
                <a:path h="233613" w="1138431">
                  <a:moveTo>
                    <a:pt x="116806" y="0"/>
                  </a:moveTo>
                  <a:lnTo>
                    <a:pt x="1021625" y="0"/>
                  </a:lnTo>
                  <a:cubicBezTo>
                    <a:pt x="1086135" y="0"/>
                    <a:pt x="1138431" y="52296"/>
                    <a:pt x="1138431" y="116806"/>
                  </a:cubicBezTo>
                  <a:lnTo>
                    <a:pt x="1138431" y="116806"/>
                  </a:lnTo>
                  <a:cubicBezTo>
                    <a:pt x="1138431" y="181317"/>
                    <a:pt x="1086135" y="233613"/>
                    <a:pt x="1021625" y="233613"/>
                  </a:cubicBezTo>
                  <a:lnTo>
                    <a:pt x="116806" y="233613"/>
                  </a:lnTo>
                  <a:cubicBezTo>
                    <a:pt x="52296" y="233613"/>
                    <a:pt x="0" y="181317"/>
                    <a:pt x="0" y="116806"/>
                  </a:cubicBezTo>
                  <a:lnTo>
                    <a:pt x="0" y="116806"/>
                  </a:lnTo>
                  <a:cubicBezTo>
                    <a:pt x="0" y="52296"/>
                    <a:pt x="52296" y="0"/>
                    <a:pt x="116806" y="0"/>
                  </a:cubicBezTo>
                  <a:close/>
                </a:path>
              </a:pathLst>
            </a:custGeom>
            <a:solidFill>
              <a:srgbClr val="00FFFF"/>
            </a:solidFill>
          </p:spPr>
        </p:sp>
        <p:sp>
          <p:nvSpPr>
            <p:cNvPr name="TextBox 20" id="20"/>
            <p:cNvSpPr txBox="true"/>
            <p:nvPr/>
          </p:nvSpPr>
          <p:spPr>
            <a:xfrm>
              <a:off x="0" y="-57150"/>
              <a:ext cx="1138432" cy="290763"/>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3128285" y="7108222"/>
            <a:ext cx="4073865" cy="711200"/>
          </a:xfrm>
          <a:prstGeom prst="rect">
            <a:avLst/>
          </a:prstGeom>
        </p:spPr>
        <p:txBody>
          <a:bodyPr anchor="t" rtlCol="false" tIns="0" lIns="0" bIns="0" rIns="0">
            <a:spAutoFit/>
          </a:bodyPr>
          <a:lstStyle/>
          <a:p>
            <a:pPr algn="ctr">
              <a:lnSpc>
                <a:spcPts val="2799"/>
              </a:lnSpc>
            </a:pPr>
            <a:r>
              <a:rPr lang="en-US" b="true" sz="1999" spc="3">
                <a:solidFill>
                  <a:srgbClr val="020F8D"/>
                </a:solidFill>
                <a:latin typeface="Poppins Bold"/>
                <a:ea typeface="Poppins Bold"/>
                <a:cs typeface="Poppins Bold"/>
                <a:sym typeface="Poppins Bold"/>
              </a:rPr>
              <a:t>Yenny Angelita Gurning</a:t>
            </a:r>
          </a:p>
          <a:p>
            <a:pPr algn="ctr">
              <a:lnSpc>
                <a:spcPts val="2799"/>
              </a:lnSpc>
              <a:spcBef>
                <a:spcPct val="0"/>
              </a:spcBef>
            </a:pPr>
            <a:r>
              <a:rPr lang="en-US" b="true" sz="1999" spc="3">
                <a:solidFill>
                  <a:srgbClr val="020F8D"/>
                </a:solidFill>
                <a:latin typeface="Poppins Bold"/>
                <a:ea typeface="Poppins Bold"/>
                <a:cs typeface="Poppins Bold"/>
                <a:sym typeface="Poppins Bold"/>
              </a:rPr>
              <a:t>(11423064  )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1461849" y="2422686"/>
            <a:ext cx="7682151" cy="6184131"/>
          </a:xfrm>
          <a:custGeom>
            <a:avLst/>
            <a:gdLst/>
            <a:ahLst/>
            <a:cxnLst/>
            <a:rect r="r" b="b" t="t" l="l"/>
            <a:pathLst>
              <a:path h="6184131" w="7682151">
                <a:moveTo>
                  <a:pt x="0" y="0"/>
                </a:moveTo>
                <a:lnTo>
                  <a:pt x="7682151" y="0"/>
                </a:lnTo>
                <a:lnTo>
                  <a:pt x="7682151" y="6184131"/>
                </a:lnTo>
                <a:lnTo>
                  <a:pt x="0" y="6184131"/>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VISUALIZATION</a:t>
            </a:r>
          </a:p>
        </p:txBody>
      </p:sp>
      <p:sp>
        <p:nvSpPr>
          <p:cNvPr name="TextBox 9" id="9"/>
          <p:cNvSpPr txBox="true"/>
          <p:nvPr/>
        </p:nvSpPr>
        <p:spPr>
          <a:xfrm rot="0">
            <a:off x="1019175" y="1393981"/>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PERBANDINGAN GAJI BEASISWA VS NON-BEASISWA</a:t>
            </a:r>
          </a:p>
        </p:txBody>
      </p:sp>
      <p:sp>
        <p:nvSpPr>
          <p:cNvPr name="TextBox 10" id="10"/>
          <p:cNvSpPr txBox="true"/>
          <p:nvPr/>
        </p:nvSpPr>
        <p:spPr>
          <a:xfrm rot="0">
            <a:off x="10039888" y="2529370"/>
            <a:ext cx="6448333" cy="5867940"/>
          </a:xfrm>
          <a:prstGeom prst="rect">
            <a:avLst/>
          </a:prstGeom>
        </p:spPr>
        <p:txBody>
          <a:bodyPr anchor="t" rtlCol="false" tIns="0" lIns="0" bIns="0" rIns="0">
            <a:spAutoFit/>
          </a:bodyPr>
          <a:lstStyle/>
          <a:p>
            <a:pPr algn="just">
              <a:lnSpc>
                <a:spcPts val="3563"/>
              </a:lnSpc>
            </a:pPr>
            <a:r>
              <a:rPr lang="en-US" sz="2679" spc="-75">
                <a:solidFill>
                  <a:srgbClr val="FFFFFF"/>
                </a:solidFill>
                <a:latin typeface="Poppins"/>
                <a:ea typeface="Poppins"/>
                <a:cs typeface="Poppins"/>
                <a:sym typeface="Poppins"/>
              </a:rPr>
              <a:t>Grafik ini menunjukkan bahwa median gaji awal antara mahasiswa beasiswa dan non-beasiswa hampir sama, namun penerima beasiswa memiliki</a:t>
            </a:r>
            <a:r>
              <a:rPr lang="en-US" sz="2679" spc="-75">
                <a:solidFill>
                  <a:srgbClr val="FFFFFF"/>
                </a:solidFill>
                <a:latin typeface="Poppins"/>
                <a:ea typeface="Poppins"/>
                <a:cs typeface="Poppins"/>
                <a:sym typeface="Poppins"/>
              </a:rPr>
              <a:t> kecenderungan gaji rata-rata sedikit lebih tinggi. Sebaran yang lebih luas pada kelompok beasiswa menandakan adanya sebagian kecil penerima dengan gaji tinggi, menunjukkan potensi karier lebih besar bagi mahasiswa berprestasi penerima beasiswa.</a:t>
            </a:r>
          </a:p>
          <a:p>
            <a:pPr algn="l">
              <a:lnSpc>
                <a:spcPts val="386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797964" y="9863137"/>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797953" y="1913434"/>
            <a:ext cx="11301259" cy="5650629"/>
          </a:xfrm>
          <a:custGeom>
            <a:avLst/>
            <a:gdLst/>
            <a:ahLst/>
            <a:cxnLst/>
            <a:rect r="r" b="b" t="t" l="l"/>
            <a:pathLst>
              <a:path h="5650629" w="11301259">
                <a:moveTo>
                  <a:pt x="0" y="0"/>
                </a:moveTo>
                <a:lnTo>
                  <a:pt x="11301259" y="0"/>
                </a:lnTo>
                <a:lnTo>
                  <a:pt x="11301259" y="5650630"/>
                </a:lnTo>
                <a:lnTo>
                  <a:pt x="0" y="5650630"/>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VISUALIZATION</a:t>
            </a:r>
          </a:p>
        </p:txBody>
      </p:sp>
      <p:sp>
        <p:nvSpPr>
          <p:cNvPr name="TextBox 9" id="9"/>
          <p:cNvSpPr txBox="true"/>
          <p:nvPr/>
        </p:nvSpPr>
        <p:spPr>
          <a:xfrm rot="0">
            <a:off x="1019175" y="1234991"/>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TINGKAT PENEMPATAN KERJA PER NEGARA TUJUAN</a:t>
            </a:r>
          </a:p>
        </p:txBody>
      </p:sp>
      <p:sp>
        <p:nvSpPr>
          <p:cNvPr name="TextBox 10" id="10"/>
          <p:cNvSpPr txBox="true"/>
          <p:nvPr/>
        </p:nvSpPr>
        <p:spPr>
          <a:xfrm rot="0">
            <a:off x="797953" y="7802189"/>
            <a:ext cx="16672506" cy="2051424"/>
          </a:xfrm>
          <a:prstGeom prst="rect">
            <a:avLst/>
          </a:prstGeom>
        </p:spPr>
        <p:txBody>
          <a:bodyPr anchor="t" rtlCol="false" tIns="0" lIns="0" bIns="0" rIns="0">
            <a:spAutoFit/>
          </a:bodyPr>
          <a:lstStyle/>
          <a:p>
            <a:pPr algn="l">
              <a:lnSpc>
                <a:spcPts val="3252"/>
              </a:lnSpc>
            </a:pPr>
            <a:r>
              <a:rPr lang="en-US" sz="2445" spc="-68">
                <a:solidFill>
                  <a:srgbClr val="FFFFFF"/>
                </a:solidFill>
                <a:latin typeface="Poppins"/>
                <a:ea typeface="Poppins"/>
                <a:cs typeface="Poppins"/>
                <a:sym typeface="Poppins"/>
              </a:rPr>
              <a:t>Grafik batang horizontal ini menggambarkan persentase keberhasilan penempatan kerja mahasiswa berdasarkan negara tujuan. India menempati posisi tertinggi dengan tingkat penempatan sekitar 50%, diikuti oleh Kanada, Inggris, dan Irlandia. Sementara itu, Afrika Selatan memiliki tingkat penempatan kerja terendah. Temuan ini menunjukkan bahwa peluang kerja pasca studi bervariasi antar negara, dengan negara-negara seperti India dan Kanada memberikan peluang yang lebih besar dibanding negara lain.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1019175" y="2109314"/>
            <a:ext cx="8746444" cy="7265191"/>
          </a:xfrm>
          <a:custGeom>
            <a:avLst/>
            <a:gdLst/>
            <a:ahLst/>
            <a:cxnLst/>
            <a:rect r="r" b="b" t="t" l="l"/>
            <a:pathLst>
              <a:path h="7265191" w="8746444">
                <a:moveTo>
                  <a:pt x="0" y="0"/>
                </a:moveTo>
                <a:lnTo>
                  <a:pt x="8746444" y="0"/>
                </a:lnTo>
                <a:lnTo>
                  <a:pt x="8746444" y="7265192"/>
                </a:lnTo>
                <a:lnTo>
                  <a:pt x="0" y="7265192"/>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VISUALIZATION</a:t>
            </a:r>
          </a:p>
        </p:txBody>
      </p:sp>
      <p:sp>
        <p:nvSpPr>
          <p:cNvPr name="TextBox 9" id="9"/>
          <p:cNvSpPr txBox="true"/>
          <p:nvPr/>
        </p:nvSpPr>
        <p:spPr>
          <a:xfrm rot="0">
            <a:off x="1028700" y="1639291"/>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KORELASI ANTAR VARIABEL NUMERIK</a:t>
            </a:r>
          </a:p>
        </p:txBody>
      </p:sp>
      <p:sp>
        <p:nvSpPr>
          <p:cNvPr name="TextBox 10" id="10"/>
          <p:cNvSpPr txBox="true"/>
          <p:nvPr/>
        </p:nvSpPr>
        <p:spPr>
          <a:xfrm rot="0">
            <a:off x="10375656" y="2562303"/>
            <a:ext cx="6040454" cy="6302064"/>
          </a:xfrm>
          <a:prstGeom prst="rect">
            <a:avLst/>
          </a:prstGeom>
        </p:spPr>
        <p:txBody>
          <a:bodyPr anchor="t" rtlCol="false" tIns="0" lIns="0" bIns="0" rIns="0">
            <a:spAutoFit/>
          </a:bodyPr>
          <a:lstStyle/>
          <a:p>
            <a:pPr algn="just">
              <a:lnSpc>
                <a:spcPts val="3350"/>
              </a:lnSpc>
            </a:pPr>
            <a:r>
              <a:rPr lang="en-US" sz="2518" spc="-70">
                <a:solidFill>
                  <a:srgbClr val="FFFFFF"/>
                </a:solidFill>
                <a:latin typeface="Poppins"/>
                <a:ea typeface="Poppins"/>
                <a:cs typeface="Poppins"/>
                <a:sym typeface="Poppins"/>
              </a:rPr>
              <a:t>Heatmap ini memperlihatkan hubungan antar variabel numerik dalam dataset, seperti gaji awal, nilai GPA, skor tes, tahun masuk, dan tahun kelulusan. Hasilnya menunjukkan bahwa tidak ada korelasi kuat antara gaji awal dengan faktor akademik seperti GPA atau skor tes, yang berarti performa akademik tidak secara langsung memengaruhi gaji awal. Namun, terdapat korelasi sangat tinggi (0.87) antara tahun pendaftaran dan tahun kelulusan, yang menggambarkan hubungan alami antara waktu mulai dan selesai kuliah.</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657296" y="2239763"/>
            <a:ext cx="9722903" cy="7323564"/>
          </a:xfrm>
          <a:custGeom>
            <a:avLst/>
            <a:gdLst/>
            <a:ahLst/>
            <a:cxnLst/>
            <a:rect r="r" b="b" t="t" l="l"/>
            <a:pathLst>
              <a:path h="7323564" w="9722903">
                <a:moveTo>
                  <a:pt x="0" y="0"/>
                </a:moveTo>
                <a:lnTo>
                  <a:pt x="9722903" y="0"/>
                </a:lnTo>
                <a:lnTo>
                  <a:pt x="9722903" y="7323564"/>
                </a:lnTo>
                <a:lnTo>
                  <a:pt x="0" y="7323564"/>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VISUALIZATION</a:t>
            </a:r>
          </a:p>
        </p:txBody>
      </p:sp>
      <p:sp>
        <p:nvSpPr>
          <p:cNvPr name="TextBox 9" id="9"/>
          <p:cNvSpPr txBox="true"/>
          <p:nvPr/>
        </p:nvSpPr>
        <p:spPr>
          <a:xfrm rot="0">
            <a:off x="1028700" y="1547830"/>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DISTRIBUSI GAJI AWAL MAHASISWA</a:t>
            </a:r>
          </a:p>
        </p:txBody>
      </p:sp>
      <p:sp>
        <p:nvSpPr>
          <p:cNvPr name="TextBox 10" id="10"/>
          <p:cNvSpPr txBox="true"/>
          <p:nvPr/>
        </p:nvSpPr>
        <p:spPr>
          <a:xfrm rot="0">
            <a:off x="11456516" y="1905606"/>
            <a:ext cx="6040454" cy="7336987"/>
          </a:xfrm>
          <a:prstGeom prst="rect">
            <a:avLst/>
          </a:prstGeom>
        </p:spPr>
        <p:txBody>
          <a:bodyPr anchor="t" rtlCol="false" tIns="0" lIns="0" bIns="0" rIns="0">
            <a:spAutoFit/>
          </a:bodyPr>
          <a:lstStyle/>
          <a:p>
            <a:pPr algn="just">
              <a:lnSpc>
                <a:spcPts val="3616"/>
              </a:lnSpc>
            </a:pPr>
            <a:r>
              <a:rPr lang="en-US" sz="2718" spc="-76">
                <a:solidFill>
                  <a:srgbClr val="FFFFFF"/>
                </a:solidFill>
                <a:latin typeface="Poppins"/>
                <a:ea typeface="Poppins"/>
                <a:cs typeface="Poppins"/>
                <a:sym typeface="Poppins"/>
              </a:rPr>
              <a:t>Visualisasi ini menunjukkan distribusi gaji awal mahasiswa internasional setelah lulus. Terlihat bahwa sebagian besar mahasiswa memiliki gaji awal di bawah USD 20.000, dengan jumlah yang menurun tajam</a:t>
            </a:r>
            <a:r>
              <a:rPr lang="en-US" sz="2718" spc="-76">
                <a:solidFill>
                  <a:srgbClr val="FFFFFF"/>
                </a:solidFill>
                <a:latin typeface="Poppins"/>
                <a:ea typeface="Poppins"/>
                <a:cs typeface="Poppins"/>
                <a:sym typeface="Poppins"/>
              </a:rPr>
              <a:t> setelahnya. Hanya sedikit mahasiswa yang memperoleh gaji tinggi hingga kisaran USD 140.000. Pola distribusi ini menunjukkan bahwa data gaji sangat tidak merata (right-skewed), di mana sebagian besar lulusan memperoleh gaji rendah sementara hanya segelintir yang memperoleh gaji jauh di atas rata-rata.</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433595" y="2241250"/>
            <a:ext cx="10642526" cy="7017050"/>
          </a:xfrm>
          <a:custGeom>
            <a:avLst/>
            <a:gdLst/>
            <a:ahLst/>
            <a:cxnLst/>
            <a:rect r="r" b="b" t="t" l="l"/>
            <a:pathLst>
              <a:path h="7017050" w="10642526">
                <a:moveTo>
                  <a:pt x="0" y="0"/>
                </a:moveTo>
                <a:lnTo>
                  <a:pt x="10642526" y="0"/>
                </a:lnTo>
                <a:lnTo>
                  <a:pt x="10642526" y="7017050"/>
                </a:lnTo>
                <a:lnTo>
                  <a:pt x="0" y="7017050"/>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STATISTICAL ANALYSIS</a:t>
            </a:r>
          </a:p>
        </p:txBody>
      </p:sp>
      <p:sp>
        <p:nvSpPr>
          <p:cNvPr name="TextBox 9" id="9"/>
          <p:cNvSpPr txBox="true"/>
          <p:nvPr/>
        </p:nvSpPr>
        <p:spPr>
          <a:xfrm rot="0">
            <a:off x="1028700" y="1547830"/>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UJI PARAMETRIK T-TEST</a:t>
            </a:r>
          </a:p>
        </p:txBody>
      </p:sp>
      <p:sp>
        <p:nvSpPr>
          <p:cNvPr name="TextBox 10" id="10"/>
          <p:cNvSpPr txBox="true"/>
          <p:nvPr/>
        </p:nvSpPr>
        <p:spPr>
          <a:xfrm rot="0">
            <a:off x="11606410" y="2505144"/>
            <a:ext cx="6040454" cy="6422587"/>
          </a:xfrm>
          <a:prstGeom prst="rect">
            <a:avLst/>
          </a:prstGeom>
        </p:spPr>
        <p:txBody>
          <a:bodyPr anchor="t" rtlCol="false" tIns="0" lIns="0" bIns="0" rIns="0">
            <a:spAutoFit/>
          </a:bodyPr>
          <a:lstStyle/>
          <a:p>
            <a:pPr algn="just">
              <a:lnSpc>
                <a:spcPts val="3616"/>
              </a:lnSpc>
            </a:pPr>
            <a:r>
              <a:rPr lang="en-US" sz="2718" spc="-76">
                <a:solidFill>
                  <a:srgbClr val="FFFFFF"/>
                </a:solidFill>
                <a:latin typeface="Poppins"/>
                <a:ea typeface="Poppins"/>
                <a:cs typeface="Poppins"/>
                <a:sym typeface="Poppins"/>
              </a:rPr>
              <a:t>Visualisasi pertama menunjukkan perbandingan rata-rata gaji awal antara penerima beasiswa (Beasiswa) dan bukan penerima beasiswa (Non-Beasiswa). Hasil analisis menunjukkan bahwa rata-rata gaji awal penerima beasiswa</a:t>
            </a:r>
            <a:r>
              <a:rPr lang="en-US" sz="2718" spc="-76">
                <a:solidFill>
                  <a:srgbClr val="FFFFFF"/>
                </a:solidFill>
                <a:latin typeface="Poppins"/>
                <a:ea typeface="Poppins"/>
                <a:cs typeface="Poppins"/>
                <a:sym typeface="Poppins"/>
              </a:rPr>
              <a:t> lebih tinggi dibandingkan dengan bukan penerima beasiswa, dengan selisih sekitar $3,000. Hal ini mengindikasikan bahwa program beasiswa berhasil meningkatkan prospek kerja dan penghasilan lulusan.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650040" y="2095656"/>
            <a:ext cx="9289156" cy="7464973"/>
          </a:xfrm>
          <a:custGeom>
            <a:avLst/>
            <a:gdLst/>
            <a:ahLst/>
            <a:cxnLst/>
            <a:rect r="r" b="b" t="t" l="l"/>
            <a:pathLst>
              <a:path h="7464973" w="9289156">
                <a:moveTo>
                  <a:pt x="0" y="0"/>
                </a:moveTo>
                <a:lnTo>
                  <a:pt x="9289156" y="0"/>
                </a:lnTo>
                <a:lnTo>
                  <a:pt x="9289156" y="7464973"/>
                </a:lnTo>
                <a:lnTo>
                  <a:pt x="0" y="7464973"/>
                </a:lnTo>
                <a:lnTo>
                  <a:pt x="0" y="0"/>
                </a:lnTo>
                <a:close/>
              </a:path>
            </a:pathLst>
          </a:custGeom>
          <a:blipFill>
            <a:blip r:embed="rId3"/>
            <a:stretch>
              <a:fillRect l="0" t="-1407" r="0" b="-1407"/>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STATISTICAL ANALYSIS</a:t>
            </a:r>
          </a:p>
        </p:txBody>
      </p:sp>
      <p:sp>
        <p:nvSpPr>
          <p:cNvPr name="TextBox 9" id="9"/>
          <p:cNvSpPr txBox="true"/>
          <p:nvPr/>
        </p:nvSpPr>
        <p:spPr>
          <a:xfrm rot="0">
            <a:off x="1028700" y="1547830"/>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UJI PARAMETRIK ANOVA</a:t>
            </a:r>
          </a:p>
        </p:txBody>
      </p:sp>
      <p:sp>
        <p:nvSpPr>
          <p:cNvPr name="TextBox 10" id="10"/>
          <p:cNvSpPr txBox="true"/>
          <p:nvPr/>
        </p:nvSpPr>
        <p:spPr>
          <a:xfrm rot="0">
            <a:off x="10597210" y="2365594"/>
            <a:ext cx="6662074" cy="6058644"/>
          </a:xfrm>
          <a:prstGeom prst="rect">
            <a:avLst/>
          </a:prstGeom>
        </p:spPr>
        <p:txBody>
          <a:bodyPr anchor="t" rtlCol="false" tIns="0" lIns="0" bIns="0" rIns="0">
            <a:spAutoFit/>
          </a:bodyPr>
          <a:lstStyle/>
          <a:p>
            <a:pPr algn="just">
              <a:lnSpc>
                <a:spcPts val="3988"/>
              </a:lnSpc>
            </a:pPr>
            <a:r>
              <a:rPr lang="en-US" sz="2998" spc="-83">
                <a:solidFill>
                  <a:srgbClr val="FFFFFF"/>
                </a:solidFill>
                <a:latin typeface="Poppins"/>
                <a:ea typeface="Poppins"/>
                <a:cs typeface="Poppins"/>
                <a:sym typeface="Poppins"/>
              </a:rPr>
              <a:t>Visualisasi kedua menyajikan rata-rata gaji awal per negara dengan interval kepercayaan 95%. Terlihat bahwa negara dengan rata-rata gaji awal tertinggi adalah Jerman, diiku</a:t>
            </a:r>
            <a:r>
              <a:rPr lang="en-US" sz="2998" spc="-83">
                <a:solidFill>
                  <a:srgbClr val="FFFFFF"/>
                </a:solidFill>
                <a:latin typeface="Poppins"/>
                <a:ea typeface="Poppins"/>
                <a:cs typeface="Poppins"/>
                <a:sym typeface="Poppins"/>
              </a:rPr>
              <a:t>ti oleh Afrika Selatan. Perbedaan rata-rata gaji awal antar negara ini dapat disebabkan oleh berbagai faktor seperti kondisi ekonomi, pasar tenaga kerja, dan kebijakan kompensasi di masing-masing negara.</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1019175" y="2104671"/>
            <a:ext cx="8777459" cy="7153629"/>
          </a:xfrm>
          <a:custGeom>
            <a:avLst/>
            <a:gdLst/>
            <a:ahLst/>
            <a:cxnLst/>
            <a:rect r="r" b="b" t="t" l="l"/>
            <a:pathLst>
              <a:path h="7153629" w="8777459">
                <a:moveTo>
                  <a:pt x="0" y="0"/>
                </a:moveTo>
                <a:lnTo>
                  <a:pt x="8777459" y="0"/>
                </a:lnTo>
                <a:lnTo>
                  <a:pt x="8777459" y="7153629"/>
                </a:lnTo>
                <a:lnTo>
                  <a:pt x="0" y="7153629"/>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STATISTICAL ANALYSIS</a:t>
            </a:r>
          </a:p>
        </p:txBody>
      </p:sp>
      <p:sp>
        <p:nvSpPr>
          <p:cNvPr name="TextBox 9" id="9"/>
          <p:cNvSpPr txBox="true"/>
          <p:nvPr/>
        </p:nvSpPr>
        <p:spPr>
          <a:xfrm rot="0">
            <a:off x="1028700" y="1547830"/>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UJI NON-PARAMETRIK (KRUSKAL-WALLIS)</a:t>
            </a:r>
          </a:p>
        </p:txBody>
      </p:sp>
      <p:sp>
        <p:nvSpPr>
          <p:cNvPr name="TextBox 10" id="10"/>
          <p:cNvSpPr txBox="true"/>
          <p:nvPr/>
        </p:nvSpPr>
        <p:spPr>
          <a:xfrm rot="0">
            <a:off x="10133523" y="2174575"/>
            <a:ext cx="7125777" cy="6485894"/>
          </a:xfrm>
          <a:prstGeom prst="rect">
            <a:avLst/>
          </a:prstGeom>
        </p:spPr>
        <p:txBody>
          <a:bodyPr anchor="t" rtlCol="false" tIns="0" lIns="0" bIns="0" rIns="0">
            <a:spAutoFit/>
          </a:bodyPr>
          <a:lstStyle/>
          <a:p>
            <a:pPr algn="just">
              <a:lnSpc>
                <a:spcPts val="4265"/>
              </a:lnSpc>
            </a:pPr>
            <a:r>
              <a:rPr lang="en-US" sz="3207" spc="-89">
                <a:solidFill>
                  <a:srgbClr val="FFFFFF"/>
                </a:solidFill>
                <a:latin typeface="Poppins"/>
                <a:ea typeface="Poppins"/>
                <a:cs typeface="Poppins"/>
                <a:sym typeface="Poppins"/>
              </a:rPr>
              <a:t>Visualisasi ketiga menampilkan perbandingan nilai GPA (Indeks Prestasi Kumulatif) mahasiswa berdasarkan bidang studi. Hasil analisis menunjukkan bahwa tidak ada perbedaan signifikan nilai GPA</a:t>
            </a:r>
            <a:r>
              <a:rPr lang="en-US" sz="3207" spc="-89">
                <a:solidFill>
                  <a:srgbClr val="FFFFFF"/>
                </a:solidFill>
                <a:latin typeface="Poppins"/>
                <a:ea typeface="Poppins"/>
                <a:cs typeface="Poppins"/>
                <a:sym typeface="Poppins"/>
              </a:rPr>
              <a:t> antar bidang studi, dengan ukuran efek yang sangat kecil. Hal ini mengindikasikan bahwa prestasi akademik mahasiswa tidak terlalu dipengaruhi oleh bidang studi yang dipilih.</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799"/>
                </a:lnSpc>
              </a:pPr>
            </a:p>
            <a:p>
              <a:pPr algn="ctr">
                <a:lnSpc>
                  <a:spcPts val="279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TextBox 7" id="7"/>
          <p:cNvSpPr txBox="true"/>
          <p:nvPr/>
        </p:nvSpPr>
        <p:spPr>
          <a:xfrm rot="0">
            <a:off x="1019175" y="525519"/>
            <a:ext cx="10858815" cy="938361"/>
          </a:xfrm>
          <a:prstGeom prst="rect">
            <a:avLst/>
          </a:prstGeom>
        </p:spPr>
        <p:txBody>
          <a:bodyPr anchor="t" rtlCol="false" tIns="0" lIns="0" bIns="0" rIns="0">
            <a:spAutoFit/>
          </a:bodyPr>
          <a:lstStyle/>
          <a:p>
            <a:pPr algn="just">
              <a:lnSpc>
                <a:spcPts val="6849"/>
              </a:lnSpc>
            </a:pPr>
            <a:r>
              <a:rPr lang="en-US" sz="7365">
                <a:solidFill>
                  <a:srgbClr val="00FFFF"/>
                </a:solidFill>
                <a:latin typeface="Zen Dots"/>
                <a:ea typeface="Zen Dots"/>
                <a:cs typeface="Zen Dots"/>
                <a:sym typeface="Zen Dots"/>
              </a:rPr>
              <a:t>KESIMPULAN</a:t>
            </a:r>
          </a:p>
        </p:txBody>
      </p:sp>
      <p:sp>
        <p:nvSpPr>
          <p:cNvPr name="TextBox 8" id="8"/>
          <p:cNvSpPr txBox="true"/>
          <p:nvPr/>
        </p:nvSpPr>
        <p:spPr>
          <a:xfrm rot="0">
            <a:off x="607716" y="2165050"/>
            <a:ext cx="16651584" cy="5263647"/>
          </a:xfrm>
          <a:prstGeom prst="rect">
            <a:avLst/>
          </a:prstGeom>
        </p:spPr>
        <p:txBody>
          <a:bodyPr anchor="t" rtlCol="false" tIns="0" lIns="0" bIns="0" rIns="0">
            <a:spAutoFit/>
          </a:bodyPr>
          <a:lstStyle/>
          <a:p>
            <a:pPr algn="just">
              <a:lnSpc>
                <a:spcPts val="4132"/>
              </a:lnSpc>
            </a:pPr>
            <a:r>
              <a:rPr lang="en-US" sz="3107" spc="-87">
                <a:solidFill>
                  <a:srgbClr val="FFFFFF"/>
                </a:solidFill>
                <a:latin typeface="Poppins"/>
                <a:ea typeface="Poppins"/>
                <a:cs typeface="Poppins"/>
                <a:sym typeface="Poppins"/>
              </a:rPr>
              <a:t>Hasil analisis menunjukkan ahwa migrasi pelajar internasional terpusat dinegara dengan pendidikan dan ekonomi kuat seperti india, jerman, dan rusia. faktor utama pemilihan universitas adalah reputasi akademik, kualitas hidup, dan peluang beasiswa. Tidak terdapat perbedaan signifikan antara penerima dan non-penerima beasiswa terhadap gaji awal, serta antarnegara tujuan terhadap rata-rata gaji lulusan.</a:t>
            </a:r>
          </a:p>
          <a:p>
            <a:pPr algn="just">
              <a:lnSpc>
                <a:spcPts val="4132"/>
              </a:lnSpc>
            </a:pPr>
          </a:p>
          <a:p>
            <a:pPr algn="just">
              <a:lnSpc>
                <a:spcPts val="4132"/>
              </a:lnSpc>
            </a:pPr>
            <a:r>
              <a:rPr lang="en-US" sz="3107" spc="-87">
                <a:solidFill>
                  <a:srgbClr val="FFFFFF"/>
                </a:solidFill>
                <a:latin typeface="Poppins"/>
                <a:ea typeface="Poppins"/>
                <a:cs typeface="Poppins"/>
                <a:sym typeface="Poppins"/>
              </a:rPr>
              <a:t>Secara keseluruhan, keberhasilan karir internasional tidak hanya ditentukan oleh faktor akademik, tetapi juga oleh kemampuan bahasa, pengalaman kerja, dan kondisi pasar tenaga kerja. Pengembangan kompetensi non-akademik menjadi kunsi penting meingkatkan daya saing lulusan si tingkat global</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799"/>
                </a:lnSpc>
              </a:pPr>
            </a:p>
            <a:p>
              <a:pPr algn="ctr">
                <a:lnSpc>
                  <a:spcPts val="279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TextBox 7" id="7"/>
          <p:cNvSpPr txBox="true"/>
          <p:nvPr/>
        </p:nvSpPr>
        <p:spPr>
          <a:xfrm rot="0">
            <a:off x="4090689" y="4287987"/>
            <a:ext cx="10858815" cy="1187902"/>
          </a:xfrm>
          <a:prstGeom prst="rect">
            <a:avLst/>
          </a:prstGeom>
        </p:spPr>
        <p:txBody>
          <a:bodyPr anchor="t" rtlCol="false" tIns="0" lIns="0" bIns="0" rIns="0">
            <a:spAutoFit/>
          </a:bodyPr>
          <a:lstStyle/>
          <a:p>
            <a:pPr algn="just">
              <a:lnSpc>
                <a:spcPts val="8709"/>
              </a:lnSpc>
            </a:pPr>
            <a:r>
              <a:rPr lang="en-US" sz="9365">
                <a:solidFill>
                  <a:srgbClr val="00FFFF"/>
                </a:solidFill>
                <a:latin typeface="Zen Dots"/>
                <a:ea typeface="Zen Dots"/>
                <a:cs typeface="Zen Dots"/>
                <a:sym typeface="Zen Dots"/>
              </a:rPr>
              <a:t>TERIMAKASIH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640">
                <a:alpha val="100000"/>
              </a:srgbClr>
            </a:gs>
            <a:gs pos="100000">
              <a:srgbClr val="020070">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464774" y="3284208"/>
            <a:ext cx="3086100" cy="5446038"/>
            <a:chOff x="0" y="0"/>
            <a:chExt cx="812800" cy="1434347"/>
          </a:xfrm>
        </p:grpSpPr>
        <p:sp>
          <p:nvSpPr>
            <p:cNvPr name="Freeform 3" id="3"/>
            <p:cNvSpPr/>
            <p:nvPr/>
          </p:nvSpPr>
          <p:spPr>
            <a:xfrm flipH="false" flipV="false" rot="0">
              <a:off x="0" y="0"/>
              <a:ext cx="812800" cy="1434347"/>
            </a:xfrm>
            <a:custGeom>
              <a:avLst/>
              <a:gdLst/>
              <a:ahLst/>
              <a:cxnLst/>
              <a:rect r="r" b="b" t="t" l="l"/>
              <a:pathLst>
                <a:path h="1434347" w="812800">
                  <a:moveTo>
                    <a:pt x="0" y="0"/>
                  </a:moveTo>
                  <a:lnTo>
                    <a:pt x="812800" y="0"/>
                  </a:lnTo>
                  <a:lnTo>
                    <a:pt x="812800" y="1434347"/>
                  </a:lnTo>
                  <a:lnTo>
                    <a:pt x="0" y="1434347"/>
                  </a:lnTo>
                  <a:close/>
                </a:path>
              </a:pathLst>
            </a:custGeom>
            <a:gradFill rotWithShape="true">
              <a:gsLst>
                <a:gs pos="0">
                  <a:srgbClr val="00E8FF">
                    <a:alpha val="100000"/>
                  </a:srgbClr>
                </a:gs>
                <a:gs pos="100000">
                  <a:srgbClr val="0076E4">
                    <a:alpha val="100000"/>
                  </a:srgbClr>
                </a:gs>
              </a:gsLst>
              <a:lin ang="5400000"/>
            </a:gradFill>
          </p:spPr>
        </p:sp>
        <p:sp>
          <p:nvSpPr>
            <p:cNvPr name="TextBox 4" id="4"/>
            <p:cNvSpPr txBox="true"/>
            <p:nvPr/>
          </p:nvSpPr>
          <p:spPr>
            <a:xfrm>
              <a:off x="0" y="-57150"/>
              <a:ext cx="812800" cy="1491497"/>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8831280">
            <a:off x="-2149749" y="2740944"/>
            <a:ext cx="4001809" cy="4001809"/>
          </a:xfrm>
          <a:custGeom>
            <a:avLst/>
            <a:gdLst/>
            <a:ahLst/>
            <a:cxnLst/>
            <a:rect r="r" b="b" t="t" l="l"/>
            <a:pathLst>
              <a:path h="4001809" w="4001809">
                <a:moveTo>
                  <a:pt x="0" y="0"/>
                </a:moveTo>
                <a:lnTo>
                  <a:pt x="4001809" y="0"/>
                </a:lnTo>
                <a:lnTo>
                  <a:pt x="4001809" y="4001809"/>
                </a:lnTo>
                <a:lnTo>
                  <a:pt x="0" y="40018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6" id="6"/>
          <p:cNvSpPr/>
          <p:nvPr/>
        </p:nvSpPr>
        <p:spPr>
          <a:xfrm>
            <a:off x="1028683" y="9272587"/>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1886788">
            <a:off x="16349986" y="3775189"/>
            <a:ext cx="4464076" cy="4464076"/>
          </a:xfrm>
          <a:custGeom>
            <a:avLst/>
            <a:gdLst/>
            <a:ahLst/>
            <a:cxnLst/>
            <a:rect r="r" b="b" t="t" l="l"/>
            <a:pathLst>
              <a:path h="4464076" w="4464076">
                <a:moveTo>
                  <a:pt x="0" y="0"/>
                </a:moveTo>
                <a:lnTo>
                  <a:pt x="4464076" y="0"/>
                </a:lnTo>
                <a:lnTo>
                  <a:pt x="4464076" y="4464076"/>
                </a:lnTo>
                <a:lnTo>
                  <a:pt x="0" y="44640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848589" y="2122913"/>
            <a:ext cx="12899458" cy="5920816"/>
          </a:xfrm>
          <a:custGeom>
            <a:avLst/>
            <a:gdLst/>
            <a:ahLst/>
            <a:cxnLst/>
            <a:rect r="r" b="b" t="t" l="l"/>
            <a:pathLst>
              <a:path h="5920816" w="12899458">
                <a:moveTo>
                  <a:pt x="0" y="0"/>
                </a:moveTo>
                <a:lnTo>
                  <a:pt x="12899457" y="0"/>
                </a:lnTo>
                <a:lnTo>
                  <a:pt x="12899457" y="5920816"/>
                </a:lnTo>
                <a:lnTo>
                  <a:pt x="0" y="5920816"/>
                </a:lnTo>
                <a:lnTo>
                  <a:pt x="0" y="0"/>
                </a:lnTo>
                <a:close/>
              </a:path>
            </a:pathLst>
          </a:custGeom>
          <a:blipFill>
            <a:blip r:embed="rId4"/>
            <a:stretch>
              <a:fillRect l="0" t="0" r="-60847" b="-166716"/>
            </a:stretch>
          </a:blipFill>
        </p:spPr>
      </p:sp>
      <p:sp>
        <p:nvSpPr>
          <p:cNvPr name="TextBox 9" id="9"/>
          <p:cNvSpPr txBox="true"/>
          <p:nvPr/>
        </p:nvSpPr>
        <p:spPr>
          <a:xfrm rot="0">
            <a:off x="722829" y="439794"/>
            <a:ext cx="8188898" cy="1311162"/>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COLLECTION</a:t>
            </a:r>
          </a:p>
        </p:txBody>
      </p:sp>
      <p:sp>
        <p:nvSpPr>
          <p:cNvPr name="TextBox 10" id="10"/>
          <p:cNvSpPr txBox="true"/>
          <p:nvPr/>
        </p:nvSpPr>
        <p:spPr>
          <a:xfrm rot="0">
            <a:off x="14157334" y="2097360"/>
            <a:ext cx="3417064" cy="5838571"/>
          </a:xfrm>
          <a:prstGeom prst="rect">
            <a:avLst/>
          </a:prstGeom>
        </p:spPr>
        <p:txBody>
          <a:bodyPr anchor="t" rtlCol="false" tIns="0" lIns="0" bIns="0" rIns="0">
            <a:spAutoFit/>
          </a:bodyPr>
          <a:lstStyle/>
          <a:p>
            <a:pPr algn="l">
              <a:lnSpc>
                <a:spcPts val="3856"/>
              </a:lnSpc>
            </a:pPr>
            <a:r>
              <a:rPr lang="en-US" sz="2899" spc="-81">
                <a:solidFill>
                  <a:srgbClr val="FFFFFF"/>
                </a:solidFill>
                <a:latin typeface="Poppins"/>
                <a:ea typeface="Poppins"/>
                <a:cs typeface="Poppins"/>
                <a:sym typeface="Poppins"/>
              </a:rPr>
              <a:t>Tahap</a:t>
            </a:r>
            <a:r>
              <a:rPr lang="en-US" sz="2899" spc="-81">
                <a:solidFill>
                  <a:srgbClr val="FFFFFF"/>
                </a:solidFill>
                <a:latin typeface="Poppins"/>
                <a:ea typeface="Poppins"/>
                <a:cs typeface="Poppins"/>
                <a:sym typeface="Poppins"/>
              </a:rPr>
              <a:t> awal penelitian ini adalah pengumpulan data (Data Collection) yang bertujuan untuk memperoleh informasi yang relevan dan dapat mendukung proses analisis.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640">
                <a:alpha val="100000"/>
              </a:srgbClr>
            </a:gs>
            <a:gs pos="100000">
              <a:srgbClr val="020070">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2817165" y="1750956"/>
            <a:ext cx="3086100" cy="5446038"/>
            <a:chOff x="0" y="0"/>
            <a:chExt cx="812800" cy="1434347"/>
          </a:xfrm>
        </p:grpSpPr>
        <p:sp>
          <p:nvSpPr>
            <p:cNvPr name="Freeform 3" id="3"/>
            <p:cNvSpPr/>
            <p:nvPr/>
          </p:nvSpPr>
          <p:spPr>
            <a:xfrm flipH="false" flipV="false" rot="0">
              <a:off x="0" y="0"/>
              <a:ext cx="812800" cy="1434347"/>
            </a:xfrm>
            <a:custGeom>
              <a:avLst/>
              <a:gdLst/>
              <a:ahLst/>
              <a:cxnLst/>
              <a:rect r="r" b="b" t="t" l="l"/>
              <a:pathLst>
                <a:path h="1434347" w="812800">
                  <a:moveTo>
                    <a:pt x="0" y="0"/>
                  </a:moveTo>
                  <a:lnTo>
                    <a:pt x="812800" y="0"/>
                  </a:lnTo>
                  <a:lnTo>
                    <a:pt x="812800" y="1434347"/>
                  </a:lnTo>
                  <a:lnTo>
                    <a:pt x="0" y="1434347"/>
                  </a:lnTo>
                  <a:close/>
                </a:path>
              </a:pathLst>
            </a:custGeom>
            <a:gradFill rotWithShape="true">
              <a:gsLst>
                <a:gs pos="0">
                  <a:srgbClr val="00E8FF">
                    <a:alpha val="100000"/>
                  </a:srgbClr>
                </a:gs>
                <a:gs pos="100000">
                  <a:srgbClr val="0076E4">
                    <a:alpha val="100000"/>
                  </a:srgbClr>
                </a:gs>
              </a:gsLst>
              <a:lin ang="5400000"/>
            </a:gradFill>
          </p:spPr>
        </p:sp>
        <p:sp>
          <p:nvSpPr>
            <p:cNvPr name="TextBox 4" id="4"/>
            <p:cNvSpPr txBox="true"/>
            <p:nvPr/>
          </p:nvSpPr>
          <p:spPr>
            <a:xfrm>
              <a:off x="0" y="-57150"/>
              <a:ext cx="812800" cy="1491497"/>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8831280">
            <a:off x="-2149749" y="2740944"/>
            <a:ext cx="4001809" cy="4001809"/>
          </a:xfrm>
          <a:custGeom>
            <a:avLst/>
            <a:gdLst/>
            <a:ahLst/>
            <a:cxnLst/>
            <a:rect r="r" b="b" t="t" l="l"/>
            <a:pathLst>
              <a:path h="4001809" w="4001809">
                <a:moveTo>
                  <a:pt x="0" y="0"/>
                </a:moveTo>
                <a:lnTo>
                  <a:pt x="4001809" y="0"/>
                </a:lnTo>
                <a:lnTo>
                  <a:pt x="4001809" y="4001809"/>
                </a:lnTo>
                <a:lnTo>
                  <a:pt x="0" y="40018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6" id="6"/>
          <p:cNvSpPr/>
          <p:nvPr/>
        </p:nvSpPr>
        <p:spPr>
          <a:xfrm>
            <a:off x="1028683" y="9272587"/>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1886788">
            <a:off x="16349986" y="3775189"/>
            <a:ext cx="4464076" cy="4464076"/>
          </a:xfrm>
          <a:custGeom>
            <a:avLst/>
            <a:gdLst/>
            <a:ahLst/>
            <a:cxnLst/>
            <a:rect r="r" b="b" t="t" l="l"/>
            <a:pathLst>
              <a:path h="4464076" w="4464076">
                <a:moveTo>
                  <a:pt x="0" y="0"/>
                </a:moveTo>
                <a:lnTo>
                  <a:pt x="4464076" y="0"/>
                </a:lnTo>
                <a:lnTo>
                  <a:pt x="4464076" y="4464076"/>
                </a:lnTo>
                <a:lnTo>
                  <a:pt x="0" y="44640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848589" y="2122913"/>
            <a:ext cx="14591900" cy="7009358"/>
          </a:xfrm>
          <a:custGeom>
            <a:avLst/>
            <a:gdLst/>
            <a:ahLst/>
            <a:cxnLst/>
            <a:rect r="r" b="b" t="t" l="l"/>
            <a:pathLst>
              <a:path h="7009358" w="14591900">
                <a:moveTo>
                  <a:pt x="0" y="0"/>
                </a:moveTo>
                <a:lnTo>
                  <a:pt x="14591899" y="0"/>
                </a:lnTo>
                <a:lnTo>
                  <a:pt x="14591899" y="7009358"/>
                </a:lnTo>
                <a:lnTo>
                  <a:pt x="0" y="7009358"/>
                </a:lnTo>
                <a:lnTo>
                  <a:pt x="0" y="0"/>
                </a:lnTo>
                <a:close/>
              </a:path>
            </a:pathLst>
          </a:custGeom>
          <a:blipFill>
            <a:blip r:embed="rId4"/>
            <a:stretch>
              <a:fillRect l="-469" t="-57128" r="-929" b="-3532"/>
            </a:stretch>
          </a:blipFill>
        </p:spPr>
      </p:sp>
      <p:sp>
        <p:nvSpPr>
          <p:cNvPr name="TextBox 9" id="9"/>
          <p:cNvSpPr txBox="true"/>
          <p:nvPr/>
        </p:nvSpPr>
        <p:spPr>
          <a:xfrm rot="0">
            <a:off x="722829" y="439794"/>
            <a:ext cx="8188898" cy="1311162"/>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COLLECTION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20070">
                <a:alpha val="100000"/>
              </a:srgbClr>
            </a:gs>
            <a:gs pos="100000">
              <a:srgbClr val="000640">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AutoShape 2" id="2"/>
          <p:cNvSpPr/>
          <p:nvPr/>
        </p:nvSpPr>
        <p:spPr>
          <a:xfrm>
            <a:off x="1092773" y="9906000"/>
            <a:ext cx="16230600" cy="19050"/>
          </a:xfrm>
          <a:prstGeom prst="line">
            <a:avLst/>
          </a:prstGeom>
          <a:ln cap="flat" w="19050">
            <a:solidFill>
              <a:srgbClr val="FFFFFF"/>
            </a:solidFill>
            <a:prstDash val="solid"/>
            <a:headEnd type="none" len="sm" w="sm"/>
            <a:tailEnd type="none" len="sm" w="sm"/>
          </a:ln>
        </p:spPr>
      </p:sp>
      <p:sp>
        <p:nvSpPr>
          <p:cNvPr name="Freeform 3" id="3"/>
          <p:cNvSpPr/>
          <p:nvPr/>
        </p:nvSpPr>
        <p:spPr>
          <a:xfrm flipH="false" flipV="false" rot="0">
            <a:off x="-3306817" y="1295381"/>
            <a:ext cx="4335517" cy="4114800"/>
          </a:xfrm>
          <a:custGeom>
            <a:avLst/>
            <a:gdLst/>
            <a:ahLst/>
            <a:cxnLst/>
            <a:rect r="r" b="b" t="t" l="l"/>
            <a:pathLst>
              <a:path h="4114800" w="4335517">
                <a:moveTo>
                  <a:pt x="0" y="0"/>
                </a:moveTo>
                <a:lnTo>
                  <a:pt x="4335517" y="0"/>
                </a:lnTo>
                <a:lnTo>
                  <a:pt x="433551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19175" y="1864491"/>
            <a:ext cx="5824858" cy="6341829"/>
          </a:xfrm>
          <a:custGeom>
            <a:avLst/>
            <a:gdLst/>
            <a:ahLst/>
            <a:cxnLst/>
            <a:rect r="r" b="b" t="t" l="l"/>
            <a:pathLst>
              <a:path h="6341829" w="5824858">
                <a:moveTo>
                  <a:pt x="0" y="0"/>
                </a:moveTo>
                <a:lnTo>
                  <a:pt x="5824858" y="0"/>
                </a:lnTo>
                <a:lnTo>
                  <a:pt x="5824858" y="6341829"/>
                </a:lnTo>
                <a:lnTo>
                  <a:pt x="0" y="6341829"/>
                </a:lnTo>
                <a:lnTo>
                  <a:pt x="0" y="0"/>
                </a:lnTo>
                <a:close/>
              </a:path>
            </a:pathLst>
          </a:custGeom>
          <a:blipFill>
            <a:blip r:embed="rId4"/>
            <a:stretch>
              <a:fillRect l="0" t="0" r="-179435" b="0"/>
            </a:stretch>
          </a:blipFill>
        </p:spPr>
      </p:sp>
      <p:sp>
        <p:nvSpPr>
          <p:cNvPr name="Freeform 5" id="5"/>
          <p:cNvSpPr/>
          <p:nvPr/>
        </p:nvSpPr>
        <p:spPr>
          <a:xfrm flipH="false" flipV="false" rot="0">
            <a:off x="8662579" y="1864491"/>
            <a:ext cx="8340836" cy="6341829"/>
          </a:xfrm>
          <a:custGeom>
            <a:avLst/>
            <a:gdLst/>
            <a:ahLst/>
            <a:cxnLst/>
            <a:rect r="r" b="b" t="t" l="l"/>
            <a:pathLst>
              <a:path h="6341829" w="8340836">
                <a:moveTo>
                  <a:pt x="0" y="0"/>
                </a:moveTo>
                <a:lnTo>
                  <a:pt x="8340836" y="0"/>
                </a:lnTo>
                <a:lnTo>
                  <a:pt x="8340836" y="6341829"/>
                </a:lnTo>
                <a:lnTo>
                  <a:pt x="0" y="6341829"/>
                </a:lnTo>
                <a:lnTo>
                  <a:pt x="0" y="0"/>
                </a:lnTo>
                <a:close/>
              </a:path>
            </a:pathLst>
          </a:custGeom>
          <a:blipFill>
            <a:blip r:embed="rId5"/>
            <a:stretch>
              <a:fillRect l="0" t="0" r="-63323" b="0"/>
            </a:stretch>
          </a:blipFill>
        </p:spPr>
      </p:sp>
      <p:sp>
        <p:nvSpPr>
          <p:cNvPr name="TextBox 6" id="6"/>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PREPROCESSING</a:t>
            </a:r>
          </a:p>
        </p:txBody>
      </p:sp>
      <p:sp>
        <p:nvSpPr>
          <p:cNvPr name="TextBox 7" id="7"/>
          <p:cNvSpPr txBox="true"/>
          <p:nvPr/>
        </p:nvSpPr>
        <p:spPr>
          <a:xfrm rot="0">
            <a:off x="1092773" y="8730996"/>
            <a:ext cx="15910642" cy="1208151"/>
          </a:xfrm>
          <a:prstGeom prst="rect">
            <a:avLst/>
          </a:prstGeom>
        </p:spPr>
        <p:txBody>
          <a:bodyPr anchor="t" rtlCol="false" tIns="0" lIns="0" bIns="0" rIns="0">
            <a:spAutoFit/>
          </a:bodyPr>
          <a:lstStyle/>
          <a:p>
            <a:pPr algn="just">
              <a:lnSpc>
                <a:spcPts val="3191"/>
              </a:lnSpc>
            </a:pPr>
            <a:r>
              <a:rPr lang="en-US" sz="2399" spc="-67">
                <a:solidFill>
                  <a:srgbClr val="FFFFFF"/>
                </a:solidFill>
                <a:latin typeface="Poppins"/>
                <a:ea typeface="Poppins"/>
                <a:cs typeface="Poppins"/>
                <a:sym typeface="Poppins"/>
              </a:rPr>
              <a:t>Langkah pertama dilakukan dengan memeriksa keberadaan nilai kosong untuk setiap kolom. Nilai kosong dapat mengganggu hasil analisis, sehingga harus ditangani dengan metode yang tepat.</a:t>
            </a:r>
          </a:p>
          <a:p>
            <a:pPr algn="just">
              <a:lnSpc>
                <a:spcPts val="3191"/>
              </a:lnSpc>
            </a:pPr>
          </a:p>
        </p:txBody>
      </p:sp>
      <p:sp>
        <p:nvSpPr>
          <p:cNvPr name="TextBox 8" id="8"/>
          <p:cNvSpPr txBox="true"/>
          <p:nvPr/>
        </p:nvSpPr>
        <p:spPr>
          <a:xfrm rot="0">
            <a:off x="1019175" y="1234991"/>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PEMERIKSAAN NILAI HILANG (HANDLING MISSING VALUES)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640">
                <a:alpha val="100000"/>
              </a:srgbClr>
            </a:gs>
            <a:gs pos="100000">
              <a:srgbClr val="020070">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4578826" y="-299756"/>
            <a:ext cx="6145566" cy="5832701"/>
          </a:xfrm>
          <a:custGeom>
            <a:avLst/>
            <a:gdLst/>
            <a:ahLst/>
            <a:cxnLst/>
            <a:rect r="r" b="b" t="t" l="l"/>
            <a:pathLst>
              <a:path h="5832701" w="6145566">
                <a:moveTo>
                  <a:pt x="0" y="0"/>
                </a:moveTo>
                <a:lnTo>
                  <a:pt x="6145566" y="0"/>
                </a:lnTo>
                <a:lnTo>
                  <a:pt x="6145566" y="5832701"/>
                </a:lnTo>
                <a:lnTo>
                  <a:pt x="0" y="58327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a:off x="1028683" y="10016292"/>
            <a:ext cx="16230600" cy="19050"/>
          </a:xfrm>
          <a:prstGeom prst="line">
            <a:avLst/>
          </a:prstGeom>
          <a:ln cap="flat" w="19050">
            <a:solidFill>
              <a:srgbClr val="FFFFFF"/>
            </a:solidFill>
            <a:prstDash val="solid"/>
            <a:headEnd type="none" len="sm" w="sm"/>
            <a:tailEnd type="none" len="sm" w="sm"/>
          </a:ln>
        </p:spPr>
      </p:sp>
      <p:sp>
        <p:nvSpPr>
          <p:cNvPr name="Freeform 4" id="4"/>
          <p:cNvSpPr/>
          <p:nvPr/>
        </p:nvSpPr>
        <p:spPr>
          <a:xfrm flipH="false" flipV="false" rot="0">
            <a:off x="1028700" y="1934114"/>
            <a:ext cx="6264194" cy="3372570"/>
          </a:xfrm>
          <a:custGeom>
            <a:avLst/>
            <a:gdLst/>
            <a:ahLst/>
            <a:cxnLst/>
            <a:rect r="r" b="b" t="t" l="l"/>
            <a:pathLst>
              <a:path h="3372570" w="6264194">
                <a:moveTo>
                  <a:pt x="0" y="0"/>
                </a:moveTo>
                <a:lnTo>
                  <a:pt x="6264194" y="0"/>
                </a:lnTo>
                <a:lnTo>
                  <a:pt x="6264194" y="3372569"/>
                </a:lnTo>
                <a:lnTo>
                  <a:pt x="0" y="3372569"/>
                </a:lnTo>
                <a:lnTo>
                  <a:pt x="0" y="0"/>
                </a:lnTo>
                <a:close/>
              </a:path>
            </a:pathLst>
          </a:custGeom>
          <a:blipFill>
            <a:blip r:embed="rId4"/>
            <a:stretch>
              <a:fillRect l="0" t="0" r="-91196" b="0"/>
            </a:stretch>
          </a:blipFill>
        </p:spPr>
      </p:sp>
      <p:sp>
        <p:nvSpPr>
          <p:cNvPr name="Freeform 5" id="5"/>
          <p:cNvSpPr/>
          <p:nvPr/>
        </p:nvSpPr>
        <p:spPr>
          <a:xfrm flipH="false" flipV="false" rot="0">
            <a:off x="7553622" y="1934114"/>
            <a:ext cx="9792533" cy="6607327"/>
          </a:xfrm>
          <a:custGeom>
            <a:avLst/>
            <a:gdLst/>
            <a:ahLst/>
            <a:cxnLst/>
            <a:rect r="r" b="b" t="t" l="l"/>
            <a:pathLst>
              <a:path h="6607327" w="9792533">
                <a:moveTo>
                  <a:pt x="0" y="0"/>
                </a:moveTo>
                <a:lnTo>
                  <a:pt x="9792533" y="0"/>
                </a:lnTo>
                <a:lnTo>
                  <a:pt x="9792533" y="6607327"/>
                </a:lnTo>
                <a:lnTo>
                  <a:pt x="0" y="6607327"/>
                </a:lnTo>
                <a:lnTo>
                  <a:pt x="0" y="0"/>
                </a:lnTo>
                <a:close/>
              </a:path>
            </a:pathLst>
          </a:custGeom>
          <a:blipFill>
            <a:blip r:embed="rId5"/>
            <a:stretch>
              <a:fillRect l="0" t="0" r="0" b="0"/>
            </a:stretch>
          </a:blipFill>
        </p:spPr>
      </p:sp>
      <p:sp>
        <p:nvSpPr>
          <p:cNvPr name="Freeform 6" id="6"/>
          <p:cNvSpPr/>
          <p:nvPr/>
        </p:nvSpPr>
        <p:spPr>
          <a:xfrm flipH="false" flipV="false" rot="0">
            <a:off x="1028683" y="5685345"/>
            <a:ext cx="6264210" cy="2856096"/>
          </a:xfrm>
          <a:custGeom>
            <a:avLst/>
            <a:gdLst/>
            <a:ahLst/>
            <a:cxnLst/>
            <a:rect r="r" b="b" t="t" l="l"/>
            <a:pathLst>
              <a:path h="2856096" w="6264210">
                <a:moveTo>
                  <a:pt x="0" y="0"/>
                </a:moveTo>
                <a:lnTo>
                  <a:pt x="6264211" y="0"/>
                </a:lnTo>
                <a:lnTo>
                  <a:pt x="6264211" y="2856096"/>
                </a:lnTo>
                <a:lnTo>
                  <a:pt x="0" y="2856096"/>
                </a:lnTo>
                <a:lnTo>
                  <a:pt x="0" y="0"/>
                </a:lnTo>
                <a:close/>
              </a:path>
            </a:pathLst>
          </a:custGeom>
          <a:blipFill>
            <a:blip r:embed="rId6"/>
            <a:stretch>
              <a:fillRect l="0" t="0" r="0" b="0"/>
            </a:stretch>
          </a:blipFill>
        </p:spPr>
      </p:sp>
      <p:sp>
        <p:nvSpPr>
          <p:cNvPr name="TextBox 7" id="7"/>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PREPROCESSING</a:t>
            </a:r>
          </a:p>
        </p:txBody>
      </p:sp>
      <p:sp>
        <p:nvSpPr>
          <p:cNvPr name="TextBox 8" id="8"/>
          <p:cNvSpPr txBox="true"/>
          <p:nvPr/>
        </p:nvSpPr>
        <p:spPr>
          <a:xfrm rot="0">
            <a:off x="1019175" y="1234991"/>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DETEKSI DAN PENANGANAN OUTLIERS</a:t>
            </a:r>
          </a:p>
        </p:txBody>
      </p:sp>
      <p:sp>
        <p:nvSpPr>
          <p:cNvPr name="TextBox 9" id="9"/>
          <p:cNvSpPr txBox="true"/>
          <p:nvPr/>
        </p:nvSpPr>
        <p:spPr>
          <a:xfrm rot="0">
            <a:off x="1019175" y="8684316"/>
            <a:ext cx="16166527" cy="1208151"/>
          </a:xfrm>
          <a:prstGeom prst="rect">
            <a:avLst/>
          </a:prstGeom>
        </p:spPr>
        <p:txBody>
          <a:bodyPr anchor="t" rtlCol="false" tIns="0" lIns="0" bIns="0" rIns="0">
            <a:spAutoFit/>
          </a:bodyPr>
          <a:lstStyle/>
          <a:p>
            <a:pPr algn="just">
              <a:lnSpc>
                <a:spcPts val="3191"/>
              </a:lnSpc>
            </a:pPr>
            <a:r>
              <a:rPr lang="en-US" sz="2399" spc="-67">
                <a:solidFill>
                  <a:srgbClr val="FFFFFF"/>
                </a:solidFill>
                <a:latin typeface="Poppins"/>
                <a:ea typeface="Poppins"/>
                <a:cs typeface="Poppins"/>
                <a:sym typeface="Poppins"/>
              </a:rPr>
              <a:t>Dilakukan deteksi dan penanganan outlier menggunakan metode IQR, Winsorization, dan Z-score agar distribusi data numerik menjadi lebih seimbang. Hasilnya, nilai ekstrem berhasil dikoreksi tanpa menghapus data, sehingga dataset menjadi lebih normal dan siap untuk tahap normalisasi dan standardisasi.</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1028700" y="1862013"/>
            <a:ext cx="9544277" cy="7842373"/>
          </a:xfrm>
          <a:custGeom>
            <a:avLst/>
            <a:gdLst/>
            <a:ahLst/>
            <a:cxnLst/>
            <a:rect r="r" b="b" t="t" l="l"/>
            <a:pathLst>
              <a:path h="7842373" w="9544277">
                <a:moveTo>
                  <a:pt x="0" y="0"/>
                </a:moveTo>
                <a:lnTo>
                  <a:pt x="9544277" y="0"/>
                </a:lnTo>
                <a:lnTo>
                  <a:pt x="9544277" y="7842373"/>
                </a:lnTo>
                <a:lnTo>
                  <a:pt x="0" y="7842373"/>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PREPROCESSING</a:t>
            </a:r>
          </a:p>
        </p:txBody>
      </p:sp>
      <p:sp>
        <p:nvSpPr>
          <p:cNvPr name="TextBox 9" id="9"/>
          <p:cNvSpPr txBox="true"/>
          <p:nvPr/>
        </p:nvSpPr>
        <p:spPr>
          <a:xfrm rot="0">
            <a:off x="1019175" y="1234991"/>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NORMALISASI DATA (NORMALIZATION/STANDARDIZATION) </a:t>
            </a:r>
          </a:p>
        </p:txBody>
      </p:sp>
      <p:sp>
        <p:nvSpPr>
          <p:cNvPr name="TextBox 10" id="10"/>
          <p:cNvSpPr txBox="true"/>
          <p:nvPr/>
        </p:nvSpPr>
        <p:spPr>
          <a:xfrm rot="0">
            <a:off x="11000403" y="1804863"/>
            <a:ext cx="6258881" cy="5787498"/>
          </a:xfrm>
          <a:prstGeom prst="rect">
            <a:avLst/>
          </a:prstGeom>
        </p:spPr>
        <p:txBody>
          <a:bodyPr anchor="t" rtlCol="false" tIns="0" lIns="0" bIns="0" rIns="0">
            <a:spAutoFit/>
          </a:bodyPr>
          <a:lstStyle/>
          <a:p>
            <a:pPr algn="just">
              <a:lnSpc>
                <a:spcPts val="3990"/>
              </a:lnSpc>
            </a:pPr>
            <a:r>
              <a:rPr lang="en-US" sz="3000" spc="-84">
                <a:solidFill>
                  <a:srgbClr val="FFFFFF"/>
                </a:solidFill>
                <a:latin typeface="Poppins"/>
                <a:ea typeface="Poppins"/>
                <a:cs typeface="Poppins"/>
                <a:sym typeface="Poppins"/>
              </a:rPr>
              <a:t>Tahap terakhir preprocessing adalah Feature Scaling untuk menyeragamkan skala antarvariabel numerik agar tidak ada variabel yang mendominasi.</a:t>
            </a:r>
          </a:p>
          <a:p>
            <a:pPr algn="just">
              <a:lnSpc>
                <a:spcPts val="4278"/>
              </a:lnSpc>
            </a:pPr>
            <a:r>
              <a:rPr lang="en-US" sz="3217" spc="-90">
                <a:solidFill>
                  <a:srgbClr val="FFFFFF"/>
                </a:solidFill>
                <a:latin typeface="Poppins"/>
                <a:ea typeface="Poppins"/>
                <a:cs typeface="Poppins"/>
                <a:sym typeface="Poppins"/>
              </a:rPr>
              <a:t> Metode Normalization dan Standardization diterapkan sehingga semua kolom numerik berada pada skala yang seimbang dan dataset siap untuk analisis selanjutnya.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1019175" y="2143406"/>
            <a:ext cx="11301259" cy="5848402"/>
          </a:xfrm>
          <a:custGeom>
            <a:avLst/>
            <a:gdLst/>
            <a:ahLst/>
            <a:cxnLst/>
            <a:rect r="r" b="b" t="t" l="l"/>
            <a:pathLst>
              <a:path h="5848402" w="11301259">
                <a:moveTo>
                  <a:pt x="0" y="0"/>
                </a:moveTo>
                <a:lnTo>
                  <a:pt x="11301259" y="0"/>
                </a:lnTo>
                <a:lnTo>
                  <a:pt x="11301259" y="5848402"/>
                </a:lnTo>
                <a:lnTo>
                  <a:pt x="0" y="5848402"/>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VISUALIZATION</a:t>
            </a:r>
          </a:p>
        </p:txBody>
      </p:sp>
      <p:sp>
        <p:nvSpPr>
          <p:cNvPr name="TextBox 9" id="9"/>
          <p:cNvSpPr txBox="true"/>
          <p:nvPr/>
        </p:nvSpPr>
        <p:spPr>
          <a:xfrm rot="0">
            <a:off x="1028700" y="1537598"/>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POLA MIGRASI PELAJAR INTERNASIONAL</a:t>
            </a:r>
          </a:p>
        </p:txBody>
      </p:sp>
      <p:sp>
        <p:nvSpPr>
          <p:cNvPr name="TextBox 10" id="10"/>
          <p:cNvSpPr txBox="true"/>
          <p:nvPr/>
        </p:nvSpPr>
        <p:spPr>
          <a:xfrm rot="0">
            <a:off x="1019175" y="8163258"/>
            <a:ext cx="15585754" cy="1512846"/>
          </a:xfrm>
          <a:prstGeom prst="rect">
            <a:avLst/>
          </a:prstGeom>
        </p:spPr>
        <p:txBody>
          <a:bodyPr anchor="t" rtlCol="false" tIns="0" lIns="0" bIns="0" rIns="0">
            <a:spAutoFit/>
          </a:bodyPr>
          <a:lstStyle/>
          <a:p>
            <a:pPr algn="just">
              <a:lnSpc>
                <a:spcPts val="3001"/>
              </a:lnSpc>
            </a:pPr>
            <a:r>
              <a:rPr lang="en-US" sz="2256" spc="-63">
                <a:solidFill>
                  <a:srgbClr val="FFFFFF"/>
                </a:solidFill>
                <a:latin typeface="Poppins"/>
                <a:ea typeface="Poppins"/>
                <a:cs typeface="Poppins"/>
                <a:sym typeface="Poppins"/>
              </a:rPr>
              <a:t>Grafik ini menunjukkan bahwa negara asal seperti India, Jerman, Rusia, dan Kanada menjadi penyumbang terbesar mahasiswa internasional. Tujuan utama mahasiswa umumnya ke negara-negara maju seperti UK, UAE, dan Jerman. Hal ini menggambarkan bahwa mobilitas pelajar paling kuat terjadi antarnegara dengan kualitas pendidikan tinggi dan peluang karier luas, dengan India sebagai kontributor migrasi terbesar.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797953" y="2402945"/>
            <a:ext cx="11301259" cy="5481111"/>
          </a:xfrm>
          <a:custGeom>
            <a:avLst/>
            <a:gdLst/>
            <a:ahLst/>
            <a:cxnLst/>
            <a:rect r="r" b="b" t="t" l="l"/>
            <a:pathLst>
              <a:path h="5481111" w="11301259">
                <a:moveTo>
                  <a:pt x="0" y="0"/>
                </a:moveTo>
                <a:lnTo>
                  <a:pt x="11301259" y="0"/>
                </a:lnTo>
                <a:lnTo>
                  <a:pt x="11301259" y="5481110"/>
                </a:lnTo>
                <a:lnTo>
                  <a:pt x="0" y="5481110"/>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VISUALIZATION</a:t>
            </a:r>
          </a:p>
        </p:txBody>
      </p:sp>
      <p:sp>
        <p:nvSpPr>
          <p:cNvPr name="TextBox 9" id="9"/>
          <p:cNvSpPr txBox="true"/>
          <p:nvPr/>
        </p:nvSpPr>
        <p:spPr>
          <a:xfrm rot="0">
            <a:off x="1019175" y="1629421"/>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ALASAN PENDAFTARAN TERPOPULER</a:t>
            </a:r>
          </a:p>
        </p:txBody>
      </p:sp>
      <p:sp>
        <p:nvSpPr>
          <p:cNvPr name="TextBox 10" id="10"/>
          <p:cNvSpPr txBox="true"/>
          <p:nvPr/>
        </p:nvSpPr>
        <p:spPr>
          <a:xfrm rot="0">
            <a:off x="897678" y="8139412"/>
            <a:ext cx="16361605" cy="2147588"/>
          </a:xfrm>
          <a:prstGeom prst="rect">
            <a:avLst/>
          </a:prstGeom>
        </p:spPr>
        <p:txBody>
          <a:bodyPr anchor="t" rtlCol="false" tIns="0" lIns="0" bIns="0" rIns="0">
            <a:spAutoFit/>
          </a:bodyPr>
          <a:lstStyle/>
          <a:p>
            <a:pPr algn="just">
              <a:lnSpc>
                <a:spcPts val="3337"/>
              </a:lnSpc>
            </a:pPr>
            <a:r>
              <a:rPr lang="en-US" sz="2509" spc="-70">
                <a:solidFill>
                  <a:srgbClr val="FFFFFF"/>
                </a:solidFill>
                <a:latin typeface="Poppins"/>
                <a:ea typeface="Poppins"/>
                <a:cs typeface="Poppins"/>
                <a:sym typeface="Poppins"/>
              </a:rPr>
              <a:t>Visualisasi ini memperlihatkan bahwa alasan utama mahasiswa mendaftar ke luar negeri meliputi kualitas hidup, peringkat universitas, beasiswa, peluang kerja, dan stabili</a:t>
            </a:r>
            <a:r>
              <a:rPr lang="en-US" sz="2509" spc="-70">
                <a:solidFill>
                  <a:srgbClr val="FFFFFF"/>
                </a:solidFill>
                <a:latin typeface="Poppins"/>
                <a:ea typeface="Poppins"/>
                <a:cs typeface="Poppins"/>
                <a:sym typeface="Poppins"/>
              </a:rPr>
              <a:t>tas politik. Jumlah yang hampir seimbang antaralasan menunjukkan bahwa keputusan mahasiswa bersifat menyeluruh, mempertimbangkan aspek akademik sekaligus faktor sosial dan ekonomi di negara tujuan.</a:t>
            </a:r>
          </a:p>
          <a:p>
            <a:pPr algn="just">
              <a:lnSpc>
                <a:spcPts val="3616"/>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20070">
                    <a:alpha val="67000"/>
                  </a:srgbClr>
                </a:gs>
                <a:gs pos="100000">
                  <a:srgbClr val="000640">
                    <a:alpha val="67000"/>
                  </a:srgbClr>
                </a:gs>
              </a:gsLst>
              <a:path path="circle">
                <a:fillToRect l="0" r="100000" t="0" b="100000"/>
              </a:path>
              <a:tileRect r="0" l="-100000" b="0" t="-100000"/>
            </a:gradFill>
          </p:spPr>
        </p:sp>
        <p:sp>
          <p:nvSpPr>
            <p:cNvPr name="TextBox 5" id="5"/>
            <p:cNvSpPr txBox="true"/>
            <p:nvPr/>
          </p:nvSpPr>
          <p:spPr>
            <a:xfrm>
              <a:off x="0" y="-38100"/>
              <a:ext cx="4816593" cy="2747433"/>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AutoShape 6" id="6"/>
          <p:cNvSpPr/>
          <p:nvPr/>
        </p:nvSpPr>
        <p:spPr>
          <a:xfrm>
            <a:off x="1028683" y="9834562"/>
            <a:ext cx="16230600" cy="1905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1028700" y="2216270"/>
            <a:ext cx="9406718" cy="5738098"/>
          </a:xfrm>
          <a:custGeom>
            <a:avLst/>
            <a:gdLst/>
            <a:ahLst/>
            <a:cxnLst/>
            <a:rect r="r" b="b" t="t" l="l"/>
            <a:pathLst>
              <a:path h="5738098" w="9406718">
                <a:moveTo>
                  <a:pt x="0" y="0"/>
                </a:moveTo>
                <a:lnTo>
                  <a:pt x="9406718" y="0"/>
                </a:lnTo>
                <a:lnTo>
                  <a:pt x="9406718" y="5738098"/>
                </a:lnTo>
                <a:lnTo>
                  <a:pt x="0" y="5738098"/>
                </a:lnTo>
                <a:lnTo>
                  <a:pt x="0" y="0"/>
                </a:lnTo>
                <a:close/>
              </a:path>
            </a:pathLst>
          </a:custGeom>
          <a:blipFill>
            <a:blip r:embed="rId3"/>
            <a:stretch>
              <a:fillRect l="0" t="0" r="0" b="0"/>
            </a:stretch>
          </a:blipFill>
        </p:spPr>
      </p:sp>
      <p:sp>
        <p:nvSpPr>
          <p:cNvPr name="TextBox 8" id="8"/>
          <p:cNvSpPr txBox="true"/>
          <p:nvPr/>
        </p:nvSpPr>
        <p:spPr>
          <a:xfrm rot="0">
            <a:off x="1019175" y="477894"/>
            <a:ext cx="10858815" cy="680897"/>
          </a:xfrm>
          <a:prstGeom prst="rect">
            <a:avLst/>
          </a:prstGeom>
        </p:spPr>
        <p:txBody>
          <a:bodyPr anchor="t" rtlCol="false" tIns="0" lIns="0" bIns="0" rIns="0">
            <a:spAutoFit/>
          </a:bodyPr>
          <a:lstStyle/>
          <a:p>
            <a:pPr algn="just">
              <a:lnSpc>
                <a:spcPts val="4989"/>
              </a:lnSpc>
            </a:pPr>
            <a:r>
              <a:rPr lang="en-US" sz="5365">
                <a:solidFill>
                  <a:srgbClr val="00FFFF"/>
                </a:solidFill>
                <a:latin typeface="Zen Dots"/>
                <a:ea typeface="Zen Dots"/>
                <a:cs typeface="Zen Dots"/>
                <a:sym typeface="Zen Dots"/>
              </a:rPr>
              <a:t>DATA VISUALIZATION</a:t>
            </a:r>
          </a:p>
        </p:txBody>
      </p:sp>
      <p:sp>
        <p:nvSpPr>
          <p:cNvPr name="TextBox 9" id="9"/>
          <p:cNvSpPr txBox="true"/>
          <p:nvPr/>
        </p:nvSpPr>
        <p:spPr>
          <a:xfrm rot="0">
            <a:off x="1028700" y="1577433"/>
            <a:ext cx="10858815" cy="379095"/>
          </a:xfrm>
          <a:prstGeom prst="rect">
            <a:avLst/>
          </a:prstGeom>
        </p:spPr>
        <p:txBody>
          <a:bodyPr anchor="t" rtlCol="false" tIns="0" lIns="0" bIns="0" rIns="0">
            <a:spAutoFit/>
          </a:bodyPr>
          <a:lstStyle/>
          <a:p>
            <a:pPr algn="just">
              <a:lnSpc>
                <a:spcPts val="2790"/>
              </a:lnSpc>
            </a:pPr>
            <a:r>
              <a:rPr lang="en-US" sz="3000">
                <a:solidFill>
                  <a:srgbClr val="00FFFF"/>
                </a:solidFill>
                <a:latin typeface="Anton"/>
                <a:ea typeface="Anton"/>
                <a:cs typeface="Anton"/>
                <a:sym typeface="Anton"/>
              </a:rPr>
              <a:t>HUBUNGAN GPA DAN SKOR BAHASA DENGAN GAJI AWAL</a:t>
            </a:r>
          </a:p>
        </p:txBody>
      </p:sp>
      <p:sp>
        <p:nvSpPr>
          <p:cNvPr name="TextBox 10" id="10"/>
          <p:cNvSpPr txBox="true"/>
          <p:nvPr/>
        </p:nvSpPr>
        <p:spPr>
          <a:xfrm rot="0">
            <a:off x="1019175" y="8156960"/>
            <a:ext cx="16867544" cy="2145529"/>
          </a:xfrm>
          <a:prstGeom prst="rect">
            <a:avLst/>
          </a:prstGeom>
        </p:spPr>
        <p:txBody>
          <a:bodyPr anchor="t" rtlCol="false" tIns="0" lIns="0" bIns="0" rIns="0">
            <a:spAutoFit/>
          </a:bodyPr>
          <a:lstStyle/>
          <a:p>
            <a:pPr algn="l">
              <a:lnSpc>
                <a:spcPts val="3337"/>
              </a:lnSpc>
            </a:pPr>
            <a:r>
              <a:rPr lang="en-US" sz="2509" spc="-70">
                <a:solidFill>
                  <a:srgbClr val="FFFFFF"/>
                </a:solidFill>
                <a:latin typeface="Poppins"/>
                <a:ea typeface="Poppins"/>
                <a:cs typeface="Poppins"/>
                <a:sym typeface="Poppins"/>
              </a:rPr>
              <a:t>Sebaran data memperlihatkan bahwa tidak ada hubungan yang sangat kuat antara GPA dengan gaji awal, namun mahasiswa dengan GPA tinggi dan skor bahasa di atas 7.5</a:t>
            </a:r>
            <a:r>
              <a:rPr lang="en-US" sz="2509" spc="-70">
                <a:solidFill>
                  <a:srgbClr val="FFFFFF"/>
                </a:solidFill>
                <a:latin typeface="Poppins"/>
                <a:ea typeface="Poppins"/>
                <a:cs typeface="Poppins"/>
                <a:sym typeface="Poppins"/>
              </a:rPr>
              <a:t> cenderung memiliki gaji lebih tinggi. Hal ini mengindikasikan bahwa kemampuan bahasa internasional memberi nilai tambah dalam peluang kerja global, meskipun faktor lain seperti bidang studi dan pengalaman juga berpengaruh.</a:t>
            </a:r>
          </a:p>
          <a:p>
            <a:pPr algn="l">
              <a:lnSpc>
                <a:spcPts val="3616"/>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DAG13GQBTqo</dc:identifier>
  <dcterms:modified xsi:type="dcterms:W3CDTF">2011-08-01T06:04:30Z</dcterms:modified>
  <cp:revision>1</cp:revision>
  <dc:title>Blue Modern Data Analysis Presentation</dc:title>
</cp:coreProperties>
</file>

<file path=docProps/thumbnail.jpeg>
</file>